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handoutMasterIdLst>
    <p:handoutMasterId r:id="rId35"/>
  </p:handoutMasterIdLst>
  <p:sldIdLst>
    <p:sldId id="256" r:id="rId2"/>
    <p:sldId id="288" r:id="rId3"/>
    <p:sldId id="257" r:id="rId4"/>
    <p:sldId id="259" r:id="rId5"/>
    <p:sldId id="260" r:id="rId6"/>
    <p:sldId id="289" r:id="rId7"/>
    <p:sldId id="261" r:id="rId8"/>
    <p:sldId id="262" r:id="rId9"/>
    <p:sldId id="263" r:id="rId10"/>
    <p:sldId id="296" r:id="rId11"/>
    <p:sldId id="264" r:id="rId12"/>
    <p:sldId id="291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7" r:id="rId24"/>
    <p:sldId id="278" r:id="rId25"/>
    <p:sldId id="280" r:id="rId26"/>
    <p:sldId id="279" r:id="rId27"/>
    <p:sldId id="281" r:id="rId28"/>
    <p:sldId id="282" r:id="rId29"/>
    <p:sldId id="283" r:id="rId30"/>
    <p:sldId id="286" r:id="rId31"/>
    <p:sldId id="287" r:id="rId32"/>
    <p:sldId id="295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23072-0A89-4466-9181-9D8ACDCC334E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7206A1-45CC-42DB-967F-F0A018B1CB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A9741-F450-4C0E-8264-A65A24C78EBF}" type="datetimeFigureOut">
              <a:rPr lang="en-US" smtClean="0"/>
              <a:pPr/>
              <a:t>4/6/2011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66506-54B5-4A1B-B56B-8C294D49F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37E2F1E-D60A-4F59-AD5E-3EA25EB3C953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ABB7B2A-9810-4DB8-9B37-758CA759E77C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B505D60-4FCE-4DB9-80F5-44181E85A293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20F637-0190-4F37-9865-0B0B49C5E784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3D7331C-F802-4854-B589-EDBD8BE558C9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353AB3-899D-480D-BE11-4511C9A58A95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8B2060-C1DB-4491-9DC7-B4FD3975C6A8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855535-27F7-48D6-B029-C2E71B58AB90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D4CCA4-D1CF-4D3E-8657-98334D740AC6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E892D8-5084-4487-B783-AEBB3378A340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0943C4-0FAD-45A1-B38A-7AF950F1730E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74CF10D-A708-482C-95A7-73F1BA276518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Did He Do That?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Standard and alternative computational methods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5B10-FBBE-450D-B933-37EFD2A2FC35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teaching children to understand alternative algorithms help their math proficiency?</a:t>
            </a:r>
          </a:p>
          <a:p>
            <a:r>
              <a:rPr lang="en-US" dirty="0" smtClean="0"/>
              <a:t>Why is computational fluency so crucial to math achievement?</a:t>
            </a:r>
          </a:p>
          <a:p>
            <a:r>
              <a:rPr lang="en-US" dirty="0" smtClean="0"/>
              <a:t>Pick </a:t>
            </a:r>
            <a:r>
              <a:rPr lang="en-US" dirty="0" smtClean="0">
                <a:solidFill>
                  <a:srgbClr val="FF0000"/>
                </a:solidFill>
              </a:rPr>
              <a:t>one</a:t>
            </a:r>
            <a:r>
              <a:rPr lang="en-US" dirty="0" smtClean="0"/>
              <a:t> of the above </a:t>
            </a:r>
            <a:r>
              <a:rPr lang="en-US" dirty="0" smtClean="0"/>
              <a:t>q</a:t>
            </a:r>
            <a:r>
              <a:rPr lang="en-US" dirty="0" smtClean="0"/>
              <a:t>uestions.</a:t>
            </a:r>
          </a:p>
          <a:p>
            <a:r>
              <a:rPr lang="en-US" dirty="0" smtClean="0"/>
              <a:t>Write a </a:t>
            </a:r>
            <a:r>
              <a:rPr lang="en-US" dirty="0" smtClean="0">
                <a:solidFill>
                  <a:srgbClr val="FF0000"/>
                </a:solidFill>
              </a:rPr>
              <a:t>25 word </a:t>
            </a:r>
            <a:r>
              <a:rPr lang="en-US" dirty="0" smtClean="0"/>
              <a:t>answer.</a:t>
            </a:r>
          </a:p>
          <a:p>
            <a:r>
              <a:rPr lang="en-US" dirty="0" smtClean="0"/>
              <a:t>Post it to the wiki.</a:t>
            </a:r>
          </a:p>
          <a:p>
            <a:r>
              <a:rPr lang="en-US" dirty="0" smtClean="0"/>
              <a:t>Label it as: </a:t>
            </a:r>
            <a:r>
              <a:rPr lang="en-US" dirty="0" smtClean="0">
                <a:solidFill>
                  <a:srgbClr val="FF0000"/>
                </a:solidFill>
              </a:rPr>
              <a:t>Response to slide 10.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0F637-0190-4F37-9865-0B0B49C5E784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Start with whole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in doubt, go backwards</a:t>
            </a:r>
          </a:p>
          <a:p>
            <a:r>
              <a:rPr lang="en-US" dirty="0" smtClean="0"/>
              <a:t>Think of it in like Freud… “tell me your history”</a:t>
            </a:r>
          </a:p>
          <a:p>
            <a:r>
              <a:rPr lang="en-US" dirty="0" smtClean="0"/>
              <a:t>Diagnose where the understanding breakdown occurs</a:t>
            </a:r>
          </a:p>
          <a:p>
            <a:endParaRPr lang="en-US" dirty="0" smtClean="0"/>
          </a:p>
          <a:p>
            <a:r>
              <a:rPr lang="en-US" dirty="0" smtClean="0"/>
              <a:t>***</a:t>
            </a:r>
            <a:r>
              <a:rPr lang="en-US" sz="1600" b="1" i="1" u="sng" dirty="0" smtClean="0"/>
              <a:t>Think of Mike’s story of going back to number sense with fifth grade “non comprehenders”</a:t>
            </a:r>
            <a:endParaRPr lang="en-US" sz="1600" b="1" i="1" u="sng" dirty="0"/>
          </a:p>
        </p:txBody>
      </p:sp>
      <p:pic>
        <p:nvPicPr>
          <p:cNvPr id="8194" name="Picture 2" descr="C:\Users\mrospenda\AppData\Local\Microsoft\Windows\Temporary Internet Files\Content.IE5\C60AKNW3\MCj0441498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4648200"/>
            <a:ext cx="2209800" cy="22098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0305-7CD3-4351-BF50-416CFA12D7F8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would you do if…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don’t </a:t>
            </a:r>
            <a:r>
              <a:rPr lang="en-US" dirty="0" smtClean="0"/>
              <a:t>know these terms:</a:t>
            </a:r>
            <a:endParaRPr lang="en-US" dirty="0" smtClean="0"/>
          </a:p>
          <a:p>
            <a:pPr lvl="1"/>
            <a:r>
              <a:rPr lang="en-US" dirty="0" smtClean="0"/>
              <a:t>Combine</a:t>
            </a:r>
          </a:p>
          <a:p>
            <a:pPr lvl="1"/>
            <a:r>
              <a:rPr lang="en-US" dirty="0" smtClean="0"/>
              <a:t>Sets</a:t>
            </a:r>
          </a:p>
          <a:p>
            <a:pPr lvl="1"/>
            <a:r>
              <a:rPr lang="en-US" dirty="0" smtClean="0"/>
              <a:t>Groupings</a:t>
            </a:r>
          </a:p>
          <a:p>
            <a:pPr lvl="1"/>
            <a:r>
              <a:rPr lang="en-US" dirty="0" smtClean="0"/>
              <a:t>Divide</a:t>
            </a:r>
          </a:p>
          <a:p>
            <a:pPr lvl="1"/>
            <a:r>
              <a:rPr lang="en-US" dirty="0" smtClean="0"/>
              <a:t>“make three sets of singles, the sets must be odd”</a:t>
            </a:r>
          </a:p>
          <a:p>
            <a:pPr lvl="1"/>
            <a:r>
              <a:rPr lang="en-US" b="1" i="1" dirty="0" smtClean="0"/>
              <a:t>Find a partner you haven’t spoken to this evening</a:t>
            </a:r>
            <a:endParaRPr lang="en-US" b="1" i="1" dirty="0"/>
          </a:p>
        </p:txBody>
      </p:sp>
      <p:pic>
        <p:nvPicPr>
          <p:cNvPr id="9218" name="Picture 2" descr="C:\Users\mrospenda\AppData\Local\Microsoft\Windows\Temporary Internet Files\Content.IE5\EFBHD9F4\MCj040431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133600"/>
            <a:ext cx="2133600" cy="1508235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0E778-255E-45DF-8E2F-9D080991489E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Link Place Value to Everything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 place value questions as often as possible</a:t>
            </a:r>
          </a:p>
          <a:p>
            <a:r>
              <a:rPr lang="en-US" dirty="0" smtClean="0"/>
              <a:t>Use the discussion questions we learned</a:t>
            </a:r>
          </a:p>
          <a:p>
            <a:r>
              <a:rPr lang="en-US" dirty="0" smtClean="0"/>
              <a:t>Use  the listening exercises we learned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42" name="Picture 2" descr="C:\Users\mrospenda\AppData\Local\Microsoft\Windows\Temporary Internet Files\Content.IE5\7ZY80MV3\MCj0439609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352800"/>
            <a:ext cx="4362450" cy="3800475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36E73-6451-4F93-9614-F77C96C64038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many ways can you get an answer for this?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 53</a:t>
            </a:r>
          </a:p>
          <a:p>
            <a:pPr algn="ctr">
              <a:buNone/>
            </a:pPr>
            <a:r>
              <a:rPr lang="en-US" u="sng" dirty="0" smtClean="0"/>
              <a:t>+27</a:t>
            </a:r>
          </a:p>
          <a:p>
            <a:pPr algn="ctr">
              <a:buNone/>
            </a:pPr>
            <a:endParaRPr lang="en-US" u="sng" dirty="0" smtClean="0"/>
          </a:p>
          <a:p>
            <a:pPr algn="ctr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AF0B-4C34-48F2-8550-97200126C760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 value mats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953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432499">
                <a:tc>
                  <a:txBody>
                    <a:bodyPr/>
                    <a:lstStyle/>
                    <a:p>
                      <a:r>
                        <a:rPr lang="en-US" dirty="0" smtClean="0"/>
                        <a:t>10’s</a:t>
                      </a:r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1’s</a:t>
                      </a:r>
                      <a:endParaRPr lang="en-US" dirty="0"/>
                    </a:p>
                  </a:txBody>
                  <a:tcPr marL="80433" marR="80433"/>
                </a:tc>
              </a:tr>
              <a:tr h="43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  <a:tr h="43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  <a:tr h="43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  <a:tr h="43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  <a:tr h="19255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  <a:tr h="43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  <a:tr h="4324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0433" marR="80433"/>
                </a:tc>
              </a:tr>
            </a:tbl>
          </a:graphicData>
        </a:graphic>
      </p:graphicFrame>
      <p:sp>
        <p:nvSpPr>
          <p:cNvPr id="10" name="Isosceles Triangle 9"/>
          <p:cNvSpPr/>
          <p:nvPr/>
        </p:nvSpPr>
        <p:spPr>
          <a:xfrm>
            <a:off x="533400" y="36576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Isosceles Triangle 11"/>
          <p:cNvSpPr/>
          <p:nvPr/>
        </p:nvSpPr>
        <p:spPr>
          <a:xfrm>
            <a:off x="1295400" y="35814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Isosceles Triangle 12"/>
          <p:cNvSpPr/>
          <p:nvPr/>
        </p:nvSpPr>
        <p:spPr>
          <a:xfrm>
            <a:off x="1981200" y="35814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Isosceles Triangle 13"/>
          <p:cNvSpPr/>
          <p:nvPr/>
        </p:nvSpPr>
        <p:spPr>
          <a:xfrm>
            <a:off x="4419600" y="32004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Isosceles Triangle 14"/>
          <p:cNvSpPr/>
          <p:nvPr/>
        </p:nvSpPr>
        <p:spPr>
          <a:xfrm>
            <a:off x="5334000" y="32004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Isosceles Triangle 15"/>
          <p:cNvSpPr/>
          <p:nvPr/>
        </p:nvSpPr>
        <p:spPr>
          <a:xfrm>
            <a:off x="6096000" y="32004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Isosceles Triangle 16"/>
          <p:cNvSpPr/>
          <p:nvPr/>
        </p:nvSpPr>
        <p:spPr>
          <a:xfrm>
            <a:off x="6858000" y="32004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Isosceles Triangle 17"/>
          <p:cNvSpPr/>
          <p:nvPr/>
        </p:nvSpPr>
        <p:spPr>
          <a:xfrm>
            <a:off x="4495800" y="41910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>
            <a:off x="5334000" y="40386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Isosceles Triangle 19"/>
          <p:cNvSpPr/>
          <p:nvPr/>
        </p:nvSpPr>
        <p:spPr>
          <a:xfrm>
            <a:off x="6172200" y="41148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Isosceles Triangle 20"/>
          <p:cNvSpPr/>
          <p:nvPr/>
        </p:nvSpPr>
        <p:spPr>
          <a:xfrm>
            <a:off x="6934200" y="41910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Isosceles Triangle 21"/>
          <p:cNvSpPr/>
          <p:nvPr/>
        </p:nvSpPr>
        <p:spPr>
          <a:xfrm>
            <a:off x="4495800" y="5029200"/>
            <a:ext cx="609600" cy="762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62000" y="4419600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11</a:t>
            </a:r>
          </a:p>
          <a:p>
            <a:r>
              <a:rPr lang="en-US" b="1" u="sng" dirty="0" smtClean="0"/>
              <a:t>39 (add these numbers)</a:t>
            </a:r>
            <a:endParaRPr lang="en-US" b="1" u="sng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1230E-D4BD-42AF-AE4B-97138861E7B7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609600" y="2133600"/>
            <a:ext cx="7620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267200" y="2209800"/>
            <a:ext cx="609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and Trade with Chips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the place value mat</a:t>
            </a:r>
          </a:p>
          <a:p>
            <a:r>
              <a:rPr lang="en-US" dirty="0" smtClean="0"/>
              <a:t>Place  </a:t>
            </a:r>
            <a:r>
              <a:rPr lang="en-US" dirty="0" smtClean="0"/>
              <a:t>your numbers </a:t>
            </a:r>
            <a:r>
              <a:rPr lang="en-US" dirty="0" smtClean="0"/>
              <a:t>down on the shapes</a:t>
            </a:r>
            <a:endParaRPr lang="en-US" dirty="0" smtClean="0"/>
          </a:p>
          <a:p>
            <a:r>
              <a:rPr lang="en-US" dirty="0" smtClean="0"/>
              <a:t>Make your tens</a:t>
            </a:r>
          </a:p>
          <a:p>
            <a:r>
              <a:rPr lang="en-US" dirty="0" smtClean="0"/>
              <a:t>Slide them over</a:t>
            </a:r>
          </a:p>
          <a:p>
            <a:r>
              <a:rPr lang="en-US" dirty="0" smtClean="0"/>
              <a:t>Count your tens and ones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968A-BD76-43A6-AFC4-44673791E498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Sum for Adding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Read/skim p. 240</a:t>
            </a:r>
          </a:p>
          <a:p>
            <a:r>
              <a:rPr lang="en-US" dirty="0" smtClean="0"/>
              <a:t>Read/skim p. </a:t>
            </a:r>
            <a:r>
              <a:rPr lang="en-US" dirty="0" smtClean="0"/>
              <a:t>243</a:t>
            </a:r>
          </a:p>
          <a:p>
            <a:endParaRPr lang="en-US" dirty="0" smtClean="0"/>
          </a:p>
          <a:p>
            <a:r>
              <a:rPr lang="en-US" dirty="0" smtClean="0"/>
              <a:t>Think about how this algorithm works.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F3FB-340C-4090-A10A-3187C506EE47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Higher Decade Addition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sure they </a:t>
            </a:r>
            <a:r>
              <a:rPr lang="en-US" sz="4000" b="1" dirty="0" smtClean="0"/>
              <a:t>understand </a:t>
            </a:r>
            <a:r>
              <a:rPr lang="en-US" dirty="0" smtClean="0"/>
              <a:t>the math facts</a:t>
            </a:r>
          </a:p>
          <a:p>
            <a:r>
              <a:rPr lang="en-US" dirty="0" smtClean="0"/>
              <a:t>Make sure they can manipulate the math facts</a:t>
            </a:r>
          </a:p>
          <a:p>
            <a:endParaRPr lang="en-US" dirty="0"/>
          </a:p>
        </p:txBody>
      </p:sp>
      <p:pic>
        <p:nvPicPr>
          <p:cNvPr id="11266" name="Picture 2" descr="C:\Users\mrospenda\AppData\Local\Microsoft\Windows\Temporary Internet Files\Content.IE5\GJC34BFY\MCED00219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581400"/>
            <a:ext cx="2291486" cy="2251926"/>
          </a:xfrm>
          <a:prstGeom prst="rect">
            <a:avLst/>
          </a:prstGeom>
          <a:noFill/>
        </p:spPr>
      </p:pic>
      <p:pic>
        <p:nvPicPr>
          <p:cNvPr id="11267" name="Picture 3" descr="C:\Users\mrospenda\AppData\Local\Microsoft\Windows\Temporary Internet Files\Content.IE5\C60AKNW3\MCj0293454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334204">
            <a:off x="1219200" y="3429000"/>
            <a:ext cx="2438400" cy="2152498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15AAF-E791-480E-9CD3-666DF1DD5B55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How can Partial Difference subtraction assist in understanding the subtraction </a:t>
            </a:r>
            <a:r>
              <a:rPr lang="en-US" dirty="0" smtClean="0"/>
              <a:t>algorithm?</a:t>
            </a:r>
          </a:p>
          <a:p>
            <a:endParaRPr lang="en-US" dirty="0" smtClean="0"/>
          </a:p>
          <a:p>
            <a:r>
              <a:rPr lang="en-US" dirty="0" smtClean="0"/>
              <a:t>Write a </a:t>
            </a:r>
            <a:r>
              <a:rPr lang="en-US" dirty="0" smtClean="0">
                <a:solidFill>
                  <a:srgbClr val="FF0000"/>
                </a:solidFill>
              </a:rPr>
              <a:t>25 word </a:t>
            </a:r>
            <a:r>
              <a:rPr lang="en-US" dirty="0" smtClean="0"/>
              <a:t>answer. </a:t>
            </a:r>
          </a:p>
          <a:p>
            <a:r>
              <a:rPr lang="en-US" dirty="0" smtClean="0"/>
              <a:t>Post it on the wiki.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Refer to the </a:t>
            </a:r>
            <a:r>
              <a:rPr lang="en-US" dirty="0" smtClean="0"/>
              <a:t>Helping Children learn Math </a:t>
            </a:r>
            <a:r>
              <a:rPr lang="en-US" dirty="0" smtClean="0">
                <a:solidFill>
                  <a:srgbClr val="FF0000"/>
                </a:solidFill>
              </a:rPr>
              <a:t>book pages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Label it: </a:t>
            </a:r>
            <a:r>
              <a:rPr lang="en-US" dirty="0" smtClean="0">
                <a:solidFill>
                  <a:srgbClr val="FF0000"/>
                </a:solidFill>
              </a:rPr>
              <a:t>Response to Subtraction information.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DA87-04D9-47BC-B20B-D30EA7F431E8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Based on our time together</a:t>
            </a:r>
            <a:br>
              <a:rPr lang="en-US" dirty="0" smtClean="0"/>
            </a:br>
            <a:r>
              <a:rPr lang="en-US" dirty="0" smtClean="0"/>
              <a:t>Regarding the teaching of math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important </a:t>
            </a:r>
            <a:r>
              <a:rPr lang="en-US" dirty="0" smtClean="0"/>
              <a:t>things to consider when you teach math?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Write a 20 word response to this question.</a:t>
            </a:r>
          </a:p>
          <a:p>
            <a:r>
              <a:rPr lang="en-US" dirty="0" smtClean="0"/>
              <a:t>Post it on the wiki.</a:t>
            </a:r>
          </a:p>
          <a:p>
            <a:r>
              <a:rPr lang="en-US" dirty="0" smtClean="0"/>
              <a:t>Label it: </a:t>
            </a:r>
            <a:r>
              <a:rPr lang="en-US" dirty="0" smtClean="0">
                <a:solidFill>
                  <a:srgbClr val="FF0000"/>
                </a:solidFill>
              </a:rPr>
              <a:t>Response to slide #2.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pic>
        <p:nvPicPr>
          <p:cNvPr id="1026" name="Picture 2" descr="C:\Users\mrospenda\AppData\Local\Microsoft\Windows\Temporary Internet Files\Content.IE5\GJC34BFY\MCj043559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505200"/>
            <a:ext cx="1802206" cy="2209800"/>
          </a:xfrm>
          <a:prstGeom prst="rect">
            <a:avLst/>
          </a:prstGeom>
          <a:noFill/>
        </p:spPr>
      </p:pic>
      <p:pic>
        <p:nvPicPr>
          <p:cNvPr id="1027" name="Picture 3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4114800"/>
            <a:ext cx="1952531" cy="2076261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2DEA9-03BC-4A85-BBB3-BA928C81613D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Subtraction: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 all the meanings of subtracting first.</a:t>
            </a:r>
          </a:p>
          <a:p>
            <a:r>
              <a:rPr lang="en-US" dirty="0" smtClean="0"/>
              <a:t>Show them </a:t>
            </a:r>
          </a:p>
          <a:p>
            <a:r>
              <a:rPr lang="en-US" dirty="0" smtClean="0"/>
              <a:t>How about magic tricks?</a:t>
            </a:r>
          </a:p>
          <a:p>
            <a:r>
              <a:rPr lang="en-US" dirty="0" smtClean="0"/>
              <a:t>How about eating a cookie ?</a:t>
            </a:r>
          </a:p>
          <a:p>
            <a:r>
              <a:rPr lang="en-US" dirty="0" smtClean="0"/>
              <a:t>Leaving the room?</a:t>
            </a:r>
          </a:p>
          <a:p>
            <a:r>
              <a:rPr lang="en-US" dirty="0" smtClean="0"/>
              <a:t>Hiding your fingers?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87908-7C0C-4F60-B1E8-DFEF9B545E4B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the children make skits about going away</a:t>
            </a:r>
          </a:p>
          <a:p>
            <a:r>
              <a:rPr lang="en-US" dirty="0" smtClean="0"/>
              <a:t>Books about losing things</a:t>
            </a:r>
          </a:p>
          <a:p>
            <a:r>
              <a:rPr lang="en-US" dirty="0" smtClean="0"/>
              <a:t>Have them make up stories about when they lost things.</a:t>
            </a:r>
          </a:p>
          <a:p>
            <a:r>
              <a:rPr lang="en-US" b="1" i="1" dirty="0" smtClean="0"/>
              <a:t>Here’s the punch line</a:t>
            </a:r>
          </a:p>
          <a:p>
            <a:r>
              <a:rPr lang="en-US" dirty="0" smtClean="0"/>
              <a:t>It works the same with numbers!!!!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5F398-2E53-44FF-B531-D846DA289825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 place value- make sure they </a:t>
            </a:r>
            <a:r>
              <a:rPr lang="en-US" dirty="0" smtClean="0"/>
              <a:t>really </a:t>
            </a:r>
            <a:r>
              <a:rPr lang="en-US" dirty="0" smtClean="0"/>
              <a:t> understand place value.</a:t>
            </a:r>
            <a:endParaRPr lang="en-US" dirty="0" smtClean="0"/>
          </a:p>
          <a:p>
            <a:r>
              <a:rPr lang="en-US" dirty="0" smtClean="0"/>
              <a:t>Teach expanded notation</a:t>
            </a:r>
          </a:p>
          <a:p>
            <a:r>
              <a:rPr lang="en-US" dirty="0" smtClean="0"/>
              <a:t>Teach distributive property</a:t>
            </a:r>
          </a:p>
          <a:p>
            <a:r>
              <a:rPr lang="en-US" dirty="0" smtClean="0"/>
              <a:t>Ask them “what were are  you </a:t>
            </a:r>
            <a:r>
              <a:rPr lang="en-US" dirty="0" smtClean="0"/>
              <a:t>thinking” about as they work.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3581400" y="4114800"/>
            <a:ext cx="7620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BE69-3EEB-48FD-98CC-3FAD2E82F839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Alternative systems of multiplying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 to p. 249</a:t>
            </a:r>
          </a:p>
          <a:p>
            <a:pPr>
              <a:buNone/>
            </a:pPr>
            <a:r>
              <a:rPr lang="en-US" dirty="0" smtClean="0"/>
              <a:t>				345                   </a:t>
            </a:r>
          </a:p>
          <a:p>
            <a:pPr>
              <a:buNone/>
            </a:pPr>
            <a:r>
              <a:rPr lang="en-US" dirty="0" smtClean="0"/>
              <a:t>			          </a:t>
            </a:r>
            <a:r>
              <a:rPr lang="en-US" u="sng" dirty="0" smtClean="0"/>
              <a:t>x28</a:t>
            </a:r>
          </a:p>
          <a:p>
            <a:pPr>
              <a:buNone/>
            </a:pPr>
            <a:r>
              <a:rPr lang="en-US" dirty="0" smtClean="0"/>
              <a:t>                                                 3   4   5</a:t>
            </a:r>
          </a:p>
          <a:p>
            <a:pPr>
              <a:buNone/>
            </a:pPr>
            <a:r>
              <a:rPr lang="en-US" dirty="0" smtClean="0"/>
              <a:t>							     2</a:t>
            </a:r>
          </a:p>
          <a:p>
            <a:pPr>
              <a:buNone/>
            </a:pPr>
            <a:r>
              <a:rPr lang="en-US" dirty="0" smtClean="0"/>
              <a:t>  							     8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029200" y="3962400"/>
            <a:ext cx="1447800" cy="12192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 rot="16200000" flipH="1">
            <a:off x="5410200" y="4572000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4876800" y="4572000"/>
            <a:ext cx="1219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10" idx="3"/>
          </p:cNvCxnSpPr>
          <p:nvPr/>
        </p:nvCxnSpPr>
        <p:spPr>
          <a:xfrm>
            <a:off x="5029200" y="4572000"/>
            <a:ext cx="1447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0" idx="1"/>
          </p:cNvCxnSpPr>
          <p:nvPr/>
        </p:nvCxnSpPr>
        <p:spPr>
          <a:xfrm rot="10800000" flipH="1">
            <a:off x="5029200" y="3962400"/>
            <a:ext cx="4572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4953000" y="4038600"/>
            <a:ext cx="1143000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5372100" y="4076700"/>
            <a:ext cx="1219200" cy="990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0" idx="3"/>
          </p:cNvCxnSpPr>
          <p:nvPr/>
        </p:nvCxnSpPr>
        <p:spPr>
          <a:xfrm flipH="1">
            <a:off x="6019800" y="4572000"/>
            <a:ext cx="457200" cy="60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23D4F-0401-47E7-A227-2016B0A9CC83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Partial Products for Multiplying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 smtClean="0"/>
              <a:t>  423</a:t>
            </a:r>
          </a:p>
          <a:p>
            <a:pPr algn="ctr">
              <a:buNone/>
            </a:pPr>
            <a:r>
              <a:rPr lang="en-US" sz="4800" u="sng" dirty="0" smtClean="0"/>
              <a:t>x43</a:t>
            </a:r>
            <a:endParaRPr lang="en-US" sz="4800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 9 (3x3)</a:t>
            </a:r>
          </a:p>
          <a:p>
            <a:r>
              <a:rPr lang="en-US" dirty="0" smtClean="0"/>
              <a:t>60 (3x20)</a:t>
            </a:r>
          </a:p>
          <a:p>
            <a:r>
              <a:rPr lang="en-US" dirty="0" smtClean="0"/>
              <a:t>1200 (3x400)</a:t>
            </a:r>
          </a:p>
          <a:p>
            <a:endParaRPr lang="en-US" dirty="0" smtClean="0"/>
          </a:p>
          <a:p>
            <a:r>
              <a:rPr lang="en-US" dirty="0" smtClean="0"/>
              <a:t>120 (40x3)</a:t>
            </a:r>
          </a:p>
          <a:p>
            <a:r>
              <a:rPr lang="en-US" dirty="0" smtClean="0"/>
              <a:t>800 (40x20)</a:t>
            </a:r>
          </a:p>
          <a:p>
            <a:r>
              <a:rPr lang="en-US" dirty="0" smtClean="0"/>
              <a:t>16000 (40x400)</a:t>
            </a:r>
          </a:p>
          <a:p>
            <a:r>
              <a:rPr lang="en-US" b="1" i="1" u="sng" dirty="0" smtClean="0"/>
              <a:t>18189</a:t>
            </a:r>
            <a:endParaRPr lang="en-US" b="1" i="1" u="sng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A1591-A7E2-4E89-921A-67AEDB681E0B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makes division so difficult?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</a:t>
            </a:r>
            <a:r>
              <a:rPr lang="en-US" dirty="0" smtClean="0">
                <a:solidFill>
                  <a:srgbClr val="FF0000"/>
                </a:solidFill>
              </a:rPr>
              <a:t>25 word </a:t>
            </a:r>
            <a:r>
              <a:rPr lang="en-US" dirty="0" smtClean="0"/>
              <a:t>response.</a:t>
            </a:r>
          </a:p>
          <a:p>
            <a:r>
              <a:rPr lang="en-US" dirty="0" smtClean="0"/>
              <a:t>Post it on the wiki</a:t>
            </a:r>
          </a:p>
          <a:p>
            <a:r>
              <a:rPr lang="en-US" dirty="0" smtClean="0"/>
              <a:t>Refer to your own experience.</a:t>
            </a:r>
          </a:p>
          <a:p>
            <a:r>
              <a:rPr lang="en-US" dirty="0" smtClean="0"/>
              <a:t>Label it as: </a:t>
            </a:r>
            <a:r>
              <a:rPr lang="en-US" dirty="0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rgbClr val="FF0000"/>
                </a:solidFill>
              </a:rPr>
              <a:t>esponse to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Slide 25.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mrospenda\AppData\Local\Microsoft\Windows\Temporary Internet Files\Content.IE5\EFBHD9F4\MCj042810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2971800"/>
            <a:ext cx="2971800" cy="2712950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32112-367A-45DD-A28C-67E0E4A3DE7A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Division so Difficult?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Computation is backwards.</a:t>
            </a:r>
          </a:p>
          <a:p>
            <a:pPr lvl="1"/>
            <a:r>
              <a:rPr lang="en-US" dirty="0" smtClean="0"/>
              <a:t>It begins on the left</a:t>
            </a:r>
          </a:p>
          <a:p>
            <a:r>
              <a:rPr lang="en-US" dirty="0" smtClean="0"/>
              <a:t>It involves all the algorithms</a:t>
            </a:r>
          </a:p>
          <a:p>
            <a:pPr lvl="1"/>
            <a:r>
              <a:rPr lang="en-US" dirty="0" smtClean="0"/>
              <a:t>You have to know what to do when and why</a:t>
            </a:r>
          </a:p>
          <a:p>
            <a:r>
              <a:rPr lang="en-US" dirty="0" smtClean="0"/>
              <a:t>Algorithms interact and they move spots</a:t>
            </a:r>
          </a:p>
          <a:p>
            <a:r>
              <a:rPr lang="en-US" dirty="0" smtClean="0"/>
              <a:t>Trial quotients must be used and…</a:t>
            </a:r>
          </a:p>
          <a:p>
            <a:pPr lvl="1"/>
            <a:r>
              <a:rPr lang="en-US" dirty="0" smtClean="0"/>
              <a:t>If at first you don’t succeed, try again</a:t>
            </a:r>
          </a:p>
          <a:p>
            <a:pPr lvl="1"/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82A05-E36D-475A-82A8-5719A9D47962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Important is the “rote” division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Read p. </a:t>
            </a:r>
            <a:r>
              <a:rPr lang="en-US" sz="1800" dirty="0" smtClean="0"/>
              <a:t>252, Helping Children </a:t>
            </a:r>
            <a:r>
              <a:rPr lang="en-US" sz="1800" dirty="0" smtClean="0"/>
              <a:t>L</a:t>
            </a:r>
            <a:r>
              <a:rPr lang="en-US" sz="1800" dirty="0" smtClean="0"/>
              <a:t>earn Math. </a:t>
            </a:r>
            <a:r>
              <a:rPr lang="en-US" sz="1800" dirty="0" smtClean="0"/>
              <a:t>column left</a:t>
            </a:r>
          </a:p>
          <a:p>
            <a:r>
              <a:rPr lang="en-US" sz="1800" dirty="0" smtClean="0"/>
              <a:t>How do you feel about this?</a:t>
            </a:r>
          </a:p>
          <a:p>
            <a:r>
              <a:rPr lang="en-US" sz="1800" dirty="0" smtClean="0"/>
              <a:t>How does this differ from your experience?</a:t>
            </a:r>
          </a:p>
          <a:p>
            <a:r>
              <a:rPr lang="en-US" sz="1800" dirty="0" smtClean="0"/>
              <a:t>How has technology impacted this algorithm?</a:t>
            </a:r>
          </a:p>
          <a:p>
            <a:r>
              <a:rPr lang="en-US" sz="1800" dirty="0" smtClean="0"/>
              <a:t>How do you answer the parent who says,</a:t>
            </a:r>
          </a:p>
          <a:p>
            <a:pPr lvl="1"/>
            <a:r>
              <a:rPr lang="en-US" sz="1800" dirty="0" smtClean="0"/>
              <a:t>“</a:t>
            </a:r>
            <a:r>
              <a:rPr lang="en-US" sz="1800" dirty="0" smtClean="0"/>
              <a:t>But </a:t>
            </a:r>
            <a:r>
              <a:rPr lang="en-US" sz="1800" dirty="0" smtClean="0"/>
              <a:t>they have to be able to do division in their head</a:t>
            </a:r>
            <a:r>
              <a:rPr lang="en-US" sz="1800" dirty="0" smtClean="0"/>
              <a:t>?”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Pick </a:t>
            </a:r>
            <a:r>
              <a:rPr lang="en-US" sz="1800" dirty="0" smtClean="0">
                <a:solidFill>
                  <a:srgbClr val="FF0000"/>
                </a:solidFill>
              </a:rPr>
              <a:t>one</a:t>
            </a:r>
            <a:r>
              <a:rPr lang="en-US" sz="1800" dirty="0" smtClean="0"/>
              <a:t> of the above questions.</a:t>
            </a:r>
          </a:p>
          <a:p>
            <a:pPr lvl="1"/>
            <a:r>
              <a:rPr lang="en-US" sz="1800" dirty="0" smtClean="0"/>
              <a:t>Write a </a:t>
            </a:r>
            <a:r>
              <a:rPr lang="en-US" sz="1800" dirty="0" smtClean="0">
                <a:solidFill>
                  <a:srgbClr val="FF0000"/>
                </a:solidFill>
              </a:rPr>
              <a:t>25 word </a:t>
            </a:r>
            <a:r>
              <a:rPr lang="en-US" sz="1800" dirty="0" smtClean="0"/>
              <a:t>response to it.</a:t>
            </a:r>
          </a:p>
          <a:p>
            <a:pPr lvl="1"/>
            <a:r>
              <a:rPr lang="en-US" sz="1800" dirty="0" smtClean="0"/>
              <a:t>Post it on the wiki.</a:t>
            </a:r>
          </a:p>
          <a:p>
            <a:pPr lvl="1"/>
            <a:r>
              <a:rPr lang="en-US" sz="1800" dirty="0" smtClean="0"/>
              <a:t>Refer to the </a:t>
            </a:r>
            <a:r>
              <a:rPr lang="en-US" sz="1800" dirty="0" smtClean="0">
                <a:solidFill>
                  <a:srgbClr val="FF0000"/>
                </a:solidFill>
              </a:rPr>
              <a:t>book page 252 </a:t>
            </a:r>
            <a:r>
              <a:rPr lang="en-US" sz="1800" dirty="0" smtClean="0"/>
              <a:t>in your response.</a:t>
            </a:r>
          </a:p>
          <a:p>
            <a:pPr lvl="1"/>
            <a:r>
              <a:rPr lang="en-US" sz="1800" dirty="0" smtClean="0"/>
              <a:t>Label it: Response to slide 27</a:t>
            </a:r>
            <a:endParaRPr 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A39B8-6976-4F80-BF61-725BBEEBF516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NCTM says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Rethink how you teach computation</a:t>
            </a:r>
          </a:p>
          <a:p>
            <a:pPr lvl="1"/>
            <a:r>
              <a:rPr lang="en-US" dirty="0" smtClean="0"/>
              <a:t>Teach for understanding</a:t>
            </a:r>
          </a:p>
          <a:p>
            <a:r>
              <a:rPr lang="en-US" dirty="0" smtClean="0"/>
              <a:t>Teach when to use division </a:t>
            </a:r>
          </a:p>
          <a:p>
            <a:r>
              <a:rPr lang="en-US" dirty="0" smtClean="0"/>
              <a:t>Teach how to estimate</a:t>
            </a:r>
          </a:p>
          <a:p>
            <a:r>
              <a:rPr lang="en-US" dirty="0" smtClean="0"/>
              <a:t>Focus instruction on one digit divisors</a:t>
            </a:r>
          </a:p>
          <a:p>
            <a:r>
              <a:rPr lang="en-US" dirty="0" smtClean="0"/>
              <a:t>LOONNG division is a thing of the past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40BB-C24B-4FBC-906E-0E1D7ACCC98E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one digit divisors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Real World problems</a:t>
            </a:r>
          </a:p>
          <a:p>
            <a:pPr lvl="1"/>
            <a:r>
              <a:rPr lang="en-US" dirty="0" smtClean="0"/>
              <a:t>Make them up on the spot</a:t>
            </a:r>
          </a:p>
          <a:p>
            <a:r>
              <a:rPr lang="en-US" dirty="0" smtClean="0"/>
              <a:t>Use counters</a:t>
            </a:r>
          </a:p>
          <a:p>
            <a:pPr lvl="1"/>
            <a:r>
              <a:rPr lang="en-US" dirty="0" smtClean="0"/>
              <a:t>Have kids figure out how to do the problem</a:t>
            </a:r>
          </a:p>
          <a:p>
            <a:r>
              <a:rPr lang="en-US" dirty="0" smtClean="0"/>
              <a:t>Have them discover what dividing means</a:t>
            </a:r>
          </a:p>
          <a:p>
            <a:r>
              <a:rPr lang="en-US" dirty="0" smtClean="0"/>
              <a:t>They know this from any schooling they’ve had</a:t>
            </a:r>
          </a:p>
          <a:p>
            <a:r>
              <a:rPr lang="en-US" dirty="0" smtClean="0"/>
              <a:t>USE QUESTIONING TECHNIQUES </a:t>
            </a:r>
          </a:p>
          <a:p>
            <a:pPr lvl="1"/>
            <a:r>
              <a:rPr lang="en-US" dirty="0" smtClean="0"/>
              <a:t>What were you thinking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5E6BB-623D-40E2-A065-B8663FAEFFDF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important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Understanding</a:t>
            </a:r>
          </a:p>
          <a:p>
            <a:r>
              <a:rPr lang="en-US" dirty="0" smtClean="0"/>
              <a:t>Divergent thinking</a:t>
            </a:r>
          </a:p>
          <a:p>
            <a:r>
              <a:rPr lang="en-US" dirty="0" smtClean="0"/>
              <a:t>Invented strategies</a:t>
            </a:r>
          </a:p>
        </p:txBody>
      </p:sp>
      <p:pic>
        <p:nvPicPr>
          <p:cNvPr id="2050" name="Picture 2" descr="C:\Users\mrospenda\AppData\Local\Microsoft\Windows\Temporary Internet Files\Content.IE5\7ZY80MV3\MCPE01536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962400"/>
            <a:ext cx="1600200" cy="2709028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DF7C-1693-4E8F-9ADB-80D139FE7F2C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Subtracting in division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blocks</a:t>
            </a:r>
          </a:p>
          <a:p>
            <a:pPr lvl="1"/>
            <a:r>
              <a:rPr lang="en-US" dirty="0" smtClean="0"/>
              <a:t>Place the divisor on a line( record the number)</a:t>
            </a:r>
          </a:p>
          <a:p>
            <a:pPr lvl="1"/>
            <a:r>
              <a:rPr lang="en-US" dirty="0" smtClean="0"/>
              <a:t>Place the dividend inside a container</a:t>
            </a:r>
          </a:p>
          <a:p>
            <a:pPr lvl="1"/>
            <a:r>
              <a:rPr lang="en-US" dirty="0" smtClean="0"/>
              <a:t>Begin subtracting (taking out) the appropriate number of divisors till you have nothing left in the container</a:t>
            </a:r>
          </a:p>
          <a:p>
            <a:pPr lvl="1"/>
            <a:r>
              <a:rPr lang="en-US" dirty="0" smtClean="0"/>
              <a:t>Keep each set of divisors in a separate group ( set)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3BC73-D607-4293-A8B8-99A688BFFBD4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Subtraction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 these questions in this order:</a:t>
            </a:r>
          </a:p>
          <a:p>
            <a:pPr lvl="1"/>
            <a:r>
              <a:rPr lang="en-US" dirty="0" smtClean="0"/>
              <a:t>What am I doing?</a:t>
            </a:r>
          </a:p>
          <a:p>
            <a:pPr lvl="1"/>
            <a:r>
              <a:rPr lang="en-US" dirty="0" smtClean="0"/>
              <a:t>Is this the simplest way to do it?</a:t>
            </a:r>
          </a:p>
          <a:p>
            <a:pPr lvl="1"/>
            <a:r>
              <a:rPr lang="en-US" dirty="0" smtClean="0"/>
              <a:t>How else could we do it?</a:t>
            </a:r>
          </a:p>
          <a:p>
            <a:pPr lvl="2"/>
            <a:r>
              <a:rPr lang="en-US" dirty="0" smtClean="0"/>
              <a:t>What if we didn’t have a calculator?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9E99-0EE6-47CE-8A5E-C11D643EEBDD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If you remember nothing else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Math is a process</a:t>
            </a:r>
          </a:p>
          <a:p>
            <a:r>
              <a:rPr lang="en-US" dirty="0" smtClean="0"/>
              <a:t>Math is learned behavior</a:t>
            </a:r>
          </a:p>
          <a:p>
            <a:r>
              <a:rPr lang="en-US" dirty="0" smtClean="0"/>
              <a:t>Math is a language</a:t>
            </a:r>
          </a:p>
          <a:p>
            <a:r>
              <a:rPr lang="en-US" dirty="0" smtClean="0"/>
              <a:t>Teach as if you were having a conversation with a friend who spoke a different language than your own</a:t>
            </a:r>
          </a:p>
          <a:p>
            <a:r>
              <a:rPr lang="en-US" dirty="0" smtClean="0"/>
              <a:t>HAVE FUN/ LEARN WITH YOUR STUDENTS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7AF67-1D66-49D2-80B6-05713FCC4900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teach for clarity</a:t>
            </a:r>
          </a:p>
          <a:p>
            <a:r>
              <a:rPr lang="en-US" dirty="0" smtClean="0"/>
              <a:t>We teach for understanding</a:t>
            </a:r>
          </a:p>
          <a:p>
            <a:r>
              <a:rPr lang="en-US" dirty="0" smtClean="0"/>
              <a:t>We teach for problem solving</a:t>
            </a:r>
          </a:p>
          <a:p>
            <a:r>
              <a:rPr lang="en-US" dirty="0" smtClean="0"/>
              <a:t>We teach reasoning</a:t>
            </a:r>
          </a:p>
          <a:p>
            <a:r>
              <a:rPr lang="en-US" dirty="0" smtClean="0"/>
              <a:t>It’s more Socratic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FE19A-C1CF-447D-844B-B0953C30A08D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Foundational Concepts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371600" y="1905000"/>
            <a:ext cx="3886200" cy="3276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4572000" y="1752600"/>
            <a:ext cx="3581400" cy="3581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09800" y="22098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Understand</a:t>
            </a:r>
          </a:p>
          <a:p>
            <a:r>
              <a:rPr lang="en-US" dirty="0" smtClean="0"/>
              <a:t> Concepts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4600" y="2667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Proficiency in  Computation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0" y="2667000"/>
            <a:ext cx="2057400" cy="2590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7" name="Picture 3" descr="C:\Users\mrospenda\AppData\Local\Microsoft\Windows\Temporary Internet Files\Content.IE5\2RFWLOPN\MCj0439773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743200"/>
            <a:ext cx="1828800" cy="18288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038600" y="4572000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Happy math student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1DEE0-8293-4241-A789-A442C3BF756A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Why is </a:t>
            </a:r>
            <a:r>
              <a:rPr lang="en-US" sz="2800" dirty="0" smtClean="0"/>
              <a:t>Math understanding </a:t>
            </a:r>
            <a:r>
              <a:rPr lang="en-US" sz="2800" dirty="0" smtClean="0"/>
              <a:t>important for today’s child? Think in terms of economics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a </a:t>
            </a:r>
            <a:r>
              <a:rPr lang="en-US" dirty="0" smtClean="0">
                <a:solidFill>
                  <a:srgbClr val="FF0000"/>
                </a:solidFill>
              </a:rPr>
              <a:t>25 word </a:t>
            </a:r>
            <a:r>
              <a:rPr lang="en-US" dirty="0" smtClean="0"/>
              <a:t>response to the above question.</a:t>
            </a:r>
          </a:p>
          <a:p>
            <a:r>
              <a:rPr lang="en-US" dirty="0" smtClean="0"/>
              <a:t>Post it on the wiki.</a:t>
            </a:r>
          </a:p>
          <a:p>
            <a:r>
              <a:rPr lang="en-US" dirty="0" smtClean="0"/>
              <a:t>Label it: </a:t>
            </a:r>
            <a:r>
              <a:rPr lang="en-US" dirty="0" smtClean="0">
                <a:solidFill>
                  <a:srgbClr val="FF0000"/>
                </a:solidFill>
              </a:rPr>
              <a:t>Response to slide 6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 descr="C:\Users\mrospenda\AppData\Local\Microsoft\Windows\Temporary Internet Files\Content.IE5\GJC34BFY\MCj0436970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438400"/>
            <a:ext cx="2768106" cy="247015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3C527-E148-43CB-838F-20CF69BA2A34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NCTM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Promote comprehension </a:t>
            </a:r>
          </a:p>
          <a:p>
            <a:r>
              <a:rPr lang="en-US" dirty="0" smtClean="0"/>
              <a:t>Use  simple calculations</a:t>
            </a:r>
          </a:p>
          <a:p>
            <a:r>
              <a:rPr lang="en-US" dirty="0" smtClean="0"/>
              <a:t>Explore how math works/tedium be ------</a:t>
            </a:r>
          </a:p>
          <a:p>
            <a:r>
              <a:rPr lang="en-US" dirty="0" smtClean="0"/>
              <a:t>Use appropriate technology skills</a:t>
            </a:r>
          </a:p>
          <a:p>
            <a:r>
              <a:rPr lang="en-US" dirty="0" smtClean="0"/>
              <a:t>Translate understanding to the problem solving setting</a:t>
            </a:r>
          </a:p>
          <a:p>
            <a:r>
              <a:rPr lang="en-US" dirty="0" smtClean="0"/>
              <a:t>Provide ways to double check computations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60003-E8EB-4970-B5C5-407FF7AC2515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Computational Fluency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ability to use various methods for computation</a:t>
            </a:r>
          </a:p>
          <a:p>
            <a:r>
              <a:rPr lang="en-US" dirty="0" smtClean="0"/>
              <a:t>The ability to understand why things are efficient</a:t>
            </a:r>
          </a:p>
          <a:p>
            <a:r>
              <a:rPr lang="en-US" dirty="0" smtClean="0"/>
              <a:t>The ability to see which computations are most efficient</a:t>
            </a:r>
          </a:p>
          <a:p>
            <a:endParaRPr lang="en-US" dirty="0"/>
          </a:p>
        </p:txBody>
      </p:sp>
      <p:pic>
        <p:nvPicPr>
          <p:cNvPr id="5122" name="Picture 2" descr="C:\Users\mrospenda\AppData\Local\Microsoft\Windows\Temporary Internet Files\Content.IE5\C60AKNW3\MCj0433884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628654">
            <a:off x="6324600" y="4419600"/>
            <a:ext cx="1828572" cy="1828572"/>
          </a:xfrm>
          <a:prstGeom prst="rect">
            <a:avLst/>
          </a:prstGeom>
          <a:noFill/>
        </p:spPr>
      </p:pic>
      <p:pic>
        <p:nvPicPr>
          <p:cNvPr id="5" name="Picture 2" descr="C:\Users\mrospenda\AppData\Local\Microsoft\Windows\Temporary Internet Files\Content.IE5\C60AKNW3\MCj0433884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9411">
            <a:off x="3169173" y="4679654"/>
            <a:ext cx="1828572" cy="1828572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53780-E4FE-4701-89FF-657A60CA3CBD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 creative</a:t>
            </a:r>
          </a:p>
          <a:p>
            <a:r>
              <a:rPr lang="en-US" dirty="0" smtClean="0"/>
              <a:t>Be cheap</a:t>
            </a:r>
          </a:p>
          <a:p>
            <a:r>
              <a:rPr lang="en-US" dirty="0" smtClean="0"/>
              <a:t>Be simple</a:t>
            </a:r>
          </a:p>
          <a:p>
            <a:r>
              <a:rPr lang="en-US" dirty="0" smtClean="0"/>
              <a:t>Be immediate</a:t>
            </a:r>
          </a:p>
          <a:p>
            <a:r>
              <a:rPr lang="en-US" dirty="0" smtClean="0"/>
              <a:t>Be in the moment</a:t>
            </a:r>
          </a:p>
          <a:p>
            <a:r>
              <a:rPr lang="en-US" dirty="0" smtClean="0"/>
              <a:t>Be spontaneous</a:t>
            </a:r>
            <a:endParaRPr lang="en-US" dirty="0"/>
          </a:p>
        </p:txBody>
      </p:sp>
      <p:pic>
        <p:nvPicPr>
          <p:cNvPr id="6146" name="Picture 2" descr="C:\Users\mrospenda\AppData\Local\Microsoft\Windows\Temporary Internet Files\Content.IE5\EFBHD9F4\MCj029554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399" y="990600"/>
            <a:ext cx="1916763" cy="2438400"/>
          </a:xfrm>
          <a:prstGeom prst="rect">
            <a:avLst/>
          </a:prstGeom>
          <a:noFill/>
        </p:spPr>
      </p:pic>
      <p:pic>
        <p:nvPicPr>
          <p:cNvPr id="6147" name="Picture 3" descr="C:\Users\mrospenda\AppData\Local\Microsoft\Windows\Temporary Internet Files\Content.IE5\7ZY80MV3\MCj0237802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352800"/>
            <a:ext cx="1935933" cy="2418784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60694-26F4-435E-9AFE-B0E3735D02BC}" type="datetime1">
              <a:rPr lang="en-US" smtClean="0"/>
              <a:pPr/>
              <a:t>4/6/2011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221</TotalTime>
  <Words>1171</Words>
  <Application>Microsoft Office PowerPoint</Application>
  <PresentationFormat>On-screen Show (4:3)</PresentationFormat>
  <Paragraphs>292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Opulent</vt:lpstr>
      <vt:lpstr>How Did He Do That?</vt:lpstr>
      <vt:lpstr>Based on our time together Regarding the teaching of math</vt:lpstr>
      <vt:lpstr>The important things</vt:lpstr>
      <vt:lpstr>Today</vt:lpstr>
      <vt:lpstr>Foundational Concepts</vt:lpstr>
      <vt:lpstr>Why is Math understanding important for today’s child? Think in terms of economics </vt:lpstr>
      <vt:lpstr>NCTM Recommendations</vt:lpstr>
      <vt:lpstr>Computational Fluency</vt:lpstr>
      <vt:lpstr>Use Materials</vt:lpstr>
      <vt:lpstr>Slide 10</vt:lpstr>
      <vt:lpstr>Start with whole numbers</vt:lpstr>
      <vt:lpstr>What would you do if…</vt:lpstr>
      <vt:lpstr>Link Place Value to Everything</vt:lpstr>
      <vt:lpstr>Adding Algorithms</vt:lpstr>
      <vt:lpstr>Place value mats</vt:lpstr>
      <vt:lpstr>Slide and Trade with Chips</vt:lpstr>
      <vt:lpstr>Partial Sum for Adding</vt:lpstr>
      <vt:lpstr>Higher Decade Addition</vt:lpstr>
      <vt:lpstr>Subtraction</vt:lpstr>
      <vt:lpstr>Subtraction:</vt:lpstr>
      <vt:lpstr>Subtraction</vt:lpstr>
      <vt:lpstr>Teaching Multiplication</vt:lpstr>
      <vt:lpstr>Alternative systems of multiplying </vt:lpstr>
      <vt:lpstr>Partial Products for Multiplying</vt:lpstr>
      <vt:lpstr>What makes division so difficult?</vt:lpstr>
      <vt:lpstr>Why is Division so Difficult?</vt:lpstr>
      <vt:lpstr>How Important is the “rote” division algorithm</vt:lpstr>
      <vt:lpstr>NCTM says</vt:lpstr>
      <vt:lpstr>Teaching one digit divisors</vt:lpstr>
      <vt:lpstr>Subtracting in division</vt:lpstr>
      <vt:lpstr>Subtraction </vt:lpstr>
      <vt:lpstr>If you remember nothing else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Did He Do That?</dc:title>
  <dc:creator>mrospenda</dc:creator>
  <cp:lastModifiedBy>michael rospenda</cp:lastModifiedBy>
  <cp:revision>27</cp:revision>
  <dcterms:created xsi:type="dcterms:W3CDTF">2006-08-16T00:00:00Z</dcterms:created>
  <dcterms:modified xsi:type="dcterms:W3CDTF">2011-04-07T00:11:55Z</dcterms:modified>
</cp:coreProperties>
</file>